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636" r:id="rId4"/>
    <p:sldId id="661" r:id="rId5"/>
    <p:sldId id="695" r:id="rId6"/>
    <p:sldId id="697" r:id="rId7"/>
    <p:sldId id="696" r:id="rId8"/>
    <p:sldId id="699" r:id="rId9"/>
    <p:sldId id="698" r:id="rId10"/>
    <p:sldId id="700" r:id="rId11"/>
    <p:sldId id="701" r:id="rId12"/>
    <p:sldId id="702" r:id="rId13"/>
    <p:sldId id="703" r:id="rId14"/>
    <p:sldId id="704" r:id="rId15"/>
    <p:sldId id="705" r:id="rId16"/>
    <p:sldId id="715" r:id="rId17"/>
    <p:sldId id="707" r:id="rId18"/>
    <p:sldId id="708" r:id="rId19"/>
    <p:sldId id="709" r:id="rId20"/>
    <p:sldId id="710" r:id="rId21"/>
    <p:sldId id="711" r:id="rId22"/>
    <p:sldId id="712" r:id="rId23"/>
    <p:sldId id="713" r:id="rId24"/>
    <p:sldId id="714" r:id="rId25"/>
    <p:sldId id="694" r:id="rId26"/>
    <p:sldId id="267" r:id="rId27"/>
    <p:sldId id="437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7" autoAdjust="0"/>
    <p:restoredTop sz="94755" autoAdjust="0"/>
  </p:normalViewPr>
  <p:slideViewPr>
    <p:cSldViewPr>
      <p:cViewPr>
        <p:scale>
          <a:sx n="95" d="100"/>
          <a:sy n="95" d="100"/>
        </p:scale>
        <p:origin x="2624" y="6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5EBD3-722B-D44B-BF8A-FD3707EB2070}" type="datetimeFigureOut">
              <a:rPr lang="en-US" smtClean="0"/>
              <a:t>2/18/23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14CF0-2D0D-EF4A-BA20-B339F566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39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WV (Worldviews)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A06547-DA0F-F348-B17E-D5020E3789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D9C0BB-6241-3544-9488-EC51F06262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99BDF9-C111-7349-A4BE-E3B76BED45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3DA41-29B5-8B4C-8316-DB2F1E545E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27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7079CB-9A33-D542-8DC0-0B6B8011C3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EBE0CF-E3FC-E349-9963-B581D70B8B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049692-0C17-9548-9873-0581C6A868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B42BB4-30E1-464B-AFA0-7EDF61598C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54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F01C64-0794-3342-9338-071FA5490D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59E2DD-A8D9-DF42-ABA5-5BDB4C11F4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440389-8548-A54E-97AD-66D6B2861C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AE820-F888-3946-82F5-3DD38834CE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296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4008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1303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3572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5597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8064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5725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1574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933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F91EF6-8CF5-814E-B1EE-4DBE056225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BB5E20-0DC1-A84D-BC0A-966E209E97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D58346-6D50-174F-AB5D-70B3B3DCF5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A8258A-89D1-3C45-84A9-A87DDEEB88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241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6510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5242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62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EAB402-898A-5545-8D45-1B8C44074E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D62B30-324F-F946-944B-B0969664A0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A8AEBE-926D-314A-AC1E-90B964C04F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348BAD-A867-C94D-B810-E35690AF48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729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94DF7E-6994-8E4B-BDE6-2C15176DC0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638D64-0C4D-0642-81D2-01CEA1C3C9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76E680-20F8-E24B-BE22-44E795685A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6495F-7A94-3843-B2FE-6878E4EE0F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45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FE36279-F0EE-D147-B0D2-D6E7F26ECE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657936B-EDE7-F74D-AF4E-0AF1E2C19F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21B550E-7595-BE42-AFA4-ABEBF74EEF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FA138-EED5-6940-9830-5426D0465B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6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D80EA2E-954A-6340-B59D-F39D650460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E627BE4-3F36-4543-ADDF-E429B2ABF1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3E3809E-AAEC-8E45-9B41-578BFF8BEF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AF998-B429-E642-B41E-5ACE35CAB0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9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97F6FD-734C-DB42-A2C3-7B64A529A4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7400987-581D-8B43-915E-25080BD831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5120CCE-8802-5E49-A095-4C4FBD9969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58F40-4D08-2542-BAAD-2F01348212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448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C0B40A-F28F-A043-8EF5-4040F8C5DF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195D08-067D-1341-BA24-FE5C1DD520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0BDE6E-3CE4-8F40-BA95-F64845D483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4BA25-428D-4D4C-9937-FAA318E807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09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6847D0-C992-A04D-914B-70A1AB73E7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A139D4-C048-A34B-B187-42C9D7DEDC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80A213-A239-7A46-9E80-F30A483218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953ACC-7E5B-2547-B50C-D321673C05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44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2F47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83F4EC7-0582-A74A-B100-E67587FC88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1621B77-5553-7049-83C3-B7A1BD1A45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50BA420-5ADF-CC4B-9EA7-B52893F2380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F274952-0EA8-1149-8DFA-FFD2BFB02D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9E661D9-B5DB-1141-A3D3-1F325E599E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4DDB91-576B-8640-B1B9-CF76EFEE937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618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>
            <a:extLst>
              <a:ext uri="{FF2B5EF4-FFF2-40B4-BE49-F238E27FC236}">
                <a16:creationId xmlns:a16="http://schemas.microsoft.com/office/drawing/2014/main" id="{3E5F0CAF-6D07-254A-BA14-EAD027FD9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"/>
            <a:ext cx="9144000" cy="697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1" name="Text Box 13">
            <a:extLst>
              <a:ext uri="{FF2B5EF4-FFF2-40B4-BE49-F238E27FC236}">
                <a16:creationId xmlns:a16="http://schemas.microsoft.com/office/drawing/2014/main" id="{3F8060CB-B157-204E-B024-698F61298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57600"/>
            <a:ext cx="91440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Session 18</a:t>
            </a:r>
          </a:p>
        </p:txBody>
      </p:sp>
      <p:sp>
        <p:nvSpPr>
          <p:cNvPr id="2062" name="Text Box 14">
            <a:extLst>
              <a:ext uri="{FF2B5EF4-FFF2-40B4-BE49-F238E27FC236}">
                <a16:creationId xmlns:a16="http://schemas.microsoft.com/office/drawing/2014/main" id="{F9FAD5B1-8B46-A248-8319-D36918160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8600" y="1053961"/>
            <a:ext cx="9601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Consequences versus Principles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B507FF-79E2-FD92-FACD-6D282566F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" y="5730874"/>
            <a:ext cx="915850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 defTabSz="91430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Dr. Lewis Winkler • East Asia School of Theology (Singapore)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Uploaded by Dr. Rick Griffith •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/>
              </a:rPr>
              <a:t>Jordan Evangelical Theological Seminary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Veileast-Mortfield-Cancelli">
            <a:extLst>
              <a:ext uri="{FF2B5EF4-FFF2-40B4-BE49-F238E27FC236}">
                <a16:creationId xmlns:a16="http://schemas.microsoft.com/office/drawing/2014/main" id="{768DC5BF-EF16-334B-BA06-9E8811850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7620" name="Rectangle 4">
            <a:extLst>
              <a:ext uri="{FF2B5EF4-FFF2-40B4-BE49-F238E27FC236}">
                <a16:creationId xmlns:a16="http://schemas.microsoft.com/office/drawing/2014/main" id="{77067CBA-71BB-3843-ABE6-78146CC96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II. Consequentialist Ethics: Beginning with the End in Mind</a:t>
            </a:r>
            <a:endParaRPr lang="en-US" sz="5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268" name="Text Box 5">
            <a:extLst>
              <a:ext uri="{FF2B5EF4-FFF2-40B4-BE49-F238E27FC236}">
                <a16:creationId xmlns:a16="http://schemas.microsoft.com/office/drawing/2014/main" id="{FA402A86-8B3C-1B4C-BDCC-1CC7F07EA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14600"/>
            <a:ext cx="8839200" cy="3871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 startAt="2"/>
            </a:pPr>
            <a:r>
              <a:rPr lang="en-US" altLang="en-US" sz="3200" b="1" i="1">
                <a:solidFill>
                  <a:schemeClr val="bg1"/>
                </a:solidFill>
              </a:rPr>
              <a:t>Utilitarianism: The Greatest Good for the Greatest Number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b="1">
                <a:solidFill>
                  <a:schemeClr val="folHlink"/>
                </a:solidFill>
              </a:rPr>
              <a:t>A Possible Supporting Biblical Passage (Hebrews 12:2)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b="1">
                <a:solidFill>
                  <a:schemeClr val="bg1"/>
                </a:solidFill>
              </a:rPr>
              <a:t>Two Main Types</a:t>
            </a:r>
          </a:p>
          <a:p>
            <a:pPr lvl="2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b="1">
                <a:solidFill>
                  <a:schemeClr val="folHlink"/>
                </a:solidFill>
              </a:rPr>
              <a:t>Act Utilitarianism</a:t>
            </a:r>
          </a:p>
          <a:p>
            <a:pPr lvl="2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b="1">
                <a:solidFill>
                  <a:schemeClr val="bg1"/>
                </a:solidFill>
              </a:rPr>
              <a:t>Rule Utilitarianism</a:t>
            </a:r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Veileast-Mortfield-Cancelli">
            <a:extLst>
              <a:ext uri="{FF2B5EF4-FFF2-40B4-BE49-F238E27FC236}">
                <a16:creationId xmlns:a16="http://schemas.microsoft.com/office/drawing/2014/main" id="{F2EBE87C-4FFA-7041-8BC5-097D30AEB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8644" name="Rectangle 4">
            <a:extLst>
              <a:ext uri="{FF2B5EF4-FFF2-40B4-BE49-F238E27FC236}">
                <a16:creationId xmlns:a16="http://schemas.microsoft.com/office/drawing/2014/main" id="{4351CD3F-BD21-644B-A17C-797E6CA6D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II. Consequentialist Ethics: Beginning with the End in Mind</a:t>
            </a:r>
            <a:endParaRPr lang="en-US" sz="5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292" name="Text Box 5">
            <a:extLst>
              <a:ext uri="{FF2B5EF4-FFF2-40B4-BE49-F238E27FC236}">
                <a16:creationId xmlns:a16="http://schemas.microsoft.com/office/drawing/2014/main" id="{7DF680E3-A82A-1740-A4A0-9D17B9520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14600"/>
            <a:ext cx="8839200" cy="26463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 startAt="2"/>
            </a:pPr>
            <a:r>
              <a:rPr lang="en-US" altLang="en-US" sz="3200" b="1" i="1">
                <a:solidFill>
                  <a:schemeClr val="bg1"/>
                </a:solidFill>
              </a:rPr>
              <a:t>Utilitarianism: The Greatest Good for the Greatest Number</a:t>
            </a:r>
            <a:endParaRPr lang="en-US" altLang="en-US" sz="2800" b="1">
              <a:solidFill>
                <a:schemeClr val="bg1"/>
              </a:solidFill>
            </a:endParaRPr>
          </a:p>
          <a:p>
            <a:pPr lvl="1" eaLnBrk="1" hangingPunct="1">
              <a:spcBef>
                <a:spcPct val="50000"/>
              </a:spcBef>
              <a:buFontTx/>
              <a:buAutoNum type="arabicPeriod" startAt="3"/>
            </a:pPr>
            <a:r>
              <a:rPr lang="en-US" altLang="en-US" sz="2800" b="1">
                <a:solidFill>
                  <a:schemeClr val="bg1"/>
                </a:solidFill>
              </a:rPr>
              <a:t>Some Evaluative Perspectives</a:t>
            </a:r>
          </a:p>
          <a:p>
            <a:pPr lvl="2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b="1">
                <a:solidFill>
                  <a:schemeClr val="bg1"/>
                </a:solidFill>
              </a:rPr>
              <a:t>The Importance of Seeking to Evaluate the Potential Results of Ethical Decisions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Veileast-Mortfield-Cancelli">
            <a:extLst>
              <a:ext uri="{FF2B5EF4-FFF2-40B4-BE49-F238E27FC236}">
                <a16:creationId xmlns:a16="http://schemas.microsoft.com/office/drawing/2014/main" id="{F6DC11B0-ABED-D349-B2EF-6D0435644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9668" name="Rectangle 4">
            <a:extLst>
              <a:ext uri="{FF2B5EF4-FFF2-40B4-BE49-F238E27FC236}">
                <a16:creationId xmlns:a16="http://schemas.microsoft.com/office/drawing/2014/main" id="{D6424C24-99E5-7745-8C25-D2828858D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II. Consequentialist Ethics: Beginning with the End in Mind</a:t>
            </a:r>
            <a:endParaRPr lang="en-US" sz="5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3316" name="Text Box 5">
            <a:extLst>
              <a:ext uri="{FF2B5EF4-FFF2-40B4-BE49-F238E27FC236}">
                <a16:creationId xmlns:a16="http://schemas.microsoft.com/office/drawing/2014/main" id="{8082EAA5-83F5-ED47-B97D-5C78A44BF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14600"/>
            <a:ext cx="8839200" cy="35702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 startAt="2"/>
            </a:pPr>
            <a:r>
              <a:rPr lang="en-US" altLang="en-US" sz="3200" b="1" i="1">
                <a:solidFill>
                  <a:schemeClr val="bg1"/>
                </a:solidFill>
              </a:rPr>
              <a:t>Utilitarianism: The Greatest Good for the Greatest Number</a:t>
            </a:r>
            <a:endParaRPr lang="en-US" altLang="en-US" sz="2800" b="1">
              <a:solidFill>
                <a:schemeClr val="bg1"/>
              </a:solidFill>
            </a:endParaRPr>
          </a:p>
          <a:p>
            <a:pPr lvl="1" eaLnBrk="1" hangingPunct="1">
              <a:spcBef>
                <a:spcPct val="50000"/>
              </a:spcBef>
              <a:buFontTx/>
              <a:buAutoNum type="arabicPeriod" startAt="3"/>
            </a:pPr>
            <a:r>
              <a:rPr lang="en-US" altLang="en-US" sz="2800" b="1">
                <a:solidFill>
                  <a:schemeClr val="bg1"/>
                </a:solidFill>
              </a:rPr>
              <a:t>Some Evaluative Perspectives</a:t>
            </a:r>
          </a:p>
          <a:p>
            <a:pPr lvl="2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b="1">
                <a:solidFill>
                  <a:schemeClr val="folHlink"/>
                </a:solidFill>
              </a:rPr>
              <a:t>The Importance of Seeking to Evaluate the Potential Results of Ethical Decisions</a:t>
            </a:r>
          </a:p>
          <a:p>
            <a:pPr lvl="2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b="1">
                <a:solidFill>
                  <a:schemeClr val="bg1"/>
                </a:solidFill>
              </a:rPr>
              <a:t>The Problem of Human Finitude and Complexity in Ethical Evaluations</a:t>
            </a:r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Veileast-Mortfield-Cancelli">
            <a:extLst>
              <a:ext uri="{FF2B5EF4-FFF2-40B4-BE49-F238E27FC236}">
                <a16:creationId xmlns:a16="http://schemas.microsoft.com/office/drawing/2014/main" id="{EED88932-7F83-DD4C-9C72-61B3A52C8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0692" name="Rectangle 4">
            <a:extLst>
              <a:ext uri="{FF2B5EF4-FFF2-40B4-BE49-F238E27FC236}">
                <a16:creationId xmlns:a16="http://schemas.microsoft.com/office/drawing/2014/main" id="{E4B9E141-2D34-EB40-BFC4-7165B86BA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II. Consequentialist Ethics: Beginning with the End in Mind</a:t>
            </a:r>
            <a:endParaRPr lang="en-US" sz="5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340" name="Text Box 5">
            <a:extLst>
              <a:ext uri="{FF2B5EF4-FFF2-40B4-BE49-F238E27FC236}">
                <a16:creationId xmlns:a16="http://schemas.microsoft.com/office/drawing/2014/main" id="{0A05F336-8C35-5545-9478-65EA240C8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362200"/>
            <a:ext cx="8915400" cy="3016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 startAt="2"/>
            </a:pPr>
            <a:r>
              <a:rPr lang="en-US" altLang="en-US" sz="3200" b="1" i="1">
                <a:solidFill>
                  <a:schemeClr val="bg1"/>
                </a:solidFill>
              </a:rPr>
              <a:t>Utilitarianism: The Greatest Good for the Greatest Number</a:t>
            </a:r>
            <a:endParaRPr lang="en-US" altLang="en-US" sz="2800" b="1">
              <a:solidFill>
                <a:schemeClr val="bg1"/>
              </a:solidFill>
            </a:endParaRPr>
          </a:p>
          <a:p>
            <a:pPr lvl="1" eaLnBrk="1" hangingPunct="1">
              <a:spcBef>
                <a:spcPct val="50000"/>
              </a:spcBef>
              <a:buFontTx/>
              <a:buAutoNum type="arabicPeriod" startAt="3"/>
            </a:pPr>
            <a:r>
              <a:rPr lang="en-US" altLang="en-US" sz="2800" b="1">
                <a:solidFill>
                  <a:schemeClr val="bg1"/>
                </a:solidFill>
              </a:rPr>
              <a:t>Some Evaluative Perspectives</a:t>
            </a:r>
          </a:p>
          <a:p>
            <a:pPr lvl="2" eaLnBrk="1" hangingPunct="1">
              <a:spcBef>
                <a:spcPct val="50000"/>
              </a:spcBef>
              <a:buFontTx/>
              <a:buAutoNum type="alphaLcParenR" startAt="3"/>
            </a:pPr>
            <a:r>
              <a:rPr lang="en-US" altLang="en-US" b="1">
                <a:solidFill>
                  <a:schemeClr val="bg1"/>
                </a:solidFill>
              </a:rPr>
              <a:t>The Problem of Competing Ethical Values and the Need for Independent Bases (e.g., </a:t>
            </a:r>
            <a:r>
              <a:rPr lang="en-US" altLang="en-US" b="1" i="1">
                <a:solidFill>
                  <a:schemeClr val="bg1"/>
                </a:solidFill>
              </a:rPr>
              <a:t>Principles</a:t>
            </a:r>
            <a:r>
              <a:rPr lang="en-US" altLang="en-US" b="1">
                <a:solidFill>
                  <a:schemeClr val="bg1"/>
                </a:solidFill>
              </a:rPr>
              <a:t>) for Making Moral Judgments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Veileast-Mortfield-Cancelli">
            <a:extLst>
              <a:ext uri="{FF2B5EF4-FFF2-40B4-BE49-F238E27FC236}">
                <a16:creationId xmlns:a16="http://schemas.microsoft.com/office/drawing/2014/main" id="{61F9CA87-E468-7C45-88C6-C984FF2C6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1716" name="Rectangle 4">
            <a:extLst>
              <a:ext uri="{FF2B5EF4-FFF2-40B4-BE49-F238E27FC236}">
                <a16:creationId xmlns:a16="http://schemas.microsoft.com/office/drawing/2014/main" id="{7F205566-A8B9-CE43-A54B-21D284AC2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II. Consequentialist Ethics: Beginning with the End in Mind</a:t>
            </a:r>
            <a:endParaRPr lang="en-US" sz="5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5364" name="Text Box 5">
            <a:extLst>
              <a:ext uri="{FF2B5EF4-FFF2-40B4-BE49-F238E27FC236}">
                <a16:creationId xmlns:a16="http://schemas.microsoft.com/office/drawing/2014/main" id="{9AA3F3FB-C003-BA41-8DC5-51C318165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362200"/>
            <a:ext cx="8915400" cy="35702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 startAt="2"/>
            </a:pPr>
            <a:r>
              <a:rPr lang="en-US" altLang="en-US" sz="3200" b="1" i="1">
                <a:solidFill>
                  <a:schemeClr val="bg1"/>
                </a:solidFill>
              </a:rPr>
              <a:t>Utilitarianism: The Greatest Good for the Greatest Number</a:t>
            </a:r>
            <a:endParaRPr lang="en-US" altLang="en-US" sz="2800" b="1">
              <a:solidFill>
                <a:schemeClr val="bg1"/>
              </a:solidFill>
            </a:endParaRPr>
          </a:p>
          <a:p>
            <a:pPr lvl="1" eaLnBrk="1" hangingPunct="1">
              <a:spcBef>
                <a:spcPct val="50000"/>
              </a:spcBef>
              <a:buFontTx/>
              <a:buAutoNum type="arabicPeriod" startAt="3"/>
            </a:pPr>
            <a:r>
              <a:rPr lang="en-US" altLang="en-US" sz="2800" b="1">
                <a:solidFill>
                  <a:schemeClr val="bg1"/>
                </a:solidFill>
              </a:rPr>
              <a:t>Some Evaluative Perspectives</a:t>
            </a:r>
          </a:p>
          <a:p>
            <a:pPr lvl="2" eaLnBrk="1" hangingPunct="1">
              <a:spcBef>
                <a:spcPct val="50000"/>
              </a:spcBef>
              <a:buFontTx/>
              <a:buAutoNum type="alphaLcParenR" startAt="3"/>
            </a:pPr>
            <a:r>
              <a:rPr lang="en-US" altLang="en-US" b="1">
                <a:solidFill>
                  <a:schemeClr val="folHlink"/>
                </a:solidFill>
              </a:rPr>
              <a:t>The Problem of Competing Ethical Values and the Need for Independent Bases (e.g., </a:t>
            </a:r>
            <a:r>
              <a:rPr lang="en-US" altLang="en-US" b="1" i="1">
                <a:solidFill>
                  <a:schemeClr val="folHlink"/>
                </a:solidFill>
              </a:rPr>
              <a:t>Principles</a:t>
            </a:r>
            <a:r>
              <a:rPr lang="en-US" altLang="en-US" b="1">
                <a:solidFill>
                  <a:schemeClr val="folHlink"/>
                </a:solidFill>
              </a:rPr>
              <a:t>) for Making Moral Judgments</a:t>
            </a:r>
          </a:p>
          <a:p>
            <a:pPr lvl="2" eaLnBrk="1" hangingPunct="1">
              <a:spcBef>
                <a:spcPct val="50000"/>
              </a:spcBef>
              <a:buFontTx/>
              <a:buAutoNum type="alphaLcParenR" startAt="3"/>
            </a:pPr>
            <a:r>
              <a:rPr lang="en-US" altLang="en-US" b="1">
                <a:solidFill>
                  <a:schemeClr val="bg1"/>
                </a:solidFill>
              </a:rPr>
              <a:t>The Tendency to Let the Ends Justify the Means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Veileast-Mortfield-Cancelli">
            <a:extLst>
              <a:ext uri="{FF2B5EF4-FFF2-40B4-BE49-F238E27FC236}">
                <a16:creationId xmlns:a16="http://schemas.microsoft.com/office/drawing/2014/main" id="{854FED83-28D9-1141-A526-C1F97EA3D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1716" name="Rectangle 4">
            <a:extLst>
              <a:ext uri="{FF2B5EF4-FFF2-40B4-BE49-F238E27FC236}">
                <a16:creationId xmlns:a16="http://schemas.microsoft.com/office/drawing/2014/main" id="{6C28A22B-3A10-3A43-A975-0F0C28277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II. Consequentialist Ethics: Beginning with the End in Mind</a:t>
            </a:r>
            <a:endParaRPr lang="en-US" sz="5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6388" name="Text Box 5">
            <a:extLst>
              <a:ext uri="{FF2B5EF4-FFF2-40B4-BE49-F238E27FC236}">
                <a16:creationId xmlns:a16="http://schemas.microsoft.com/office/drawing/2014/main" id="{CEEAF9D9-92F6-6D45-BEE9-8180333FA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362200"/>
            <a:ext cx="8915400" cy="3016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 startAt="2"/>
            </a:pPr>
            <a:r>
              <a:rPr lang="en-US" altLang="en-US" sz="3200" b="1" i="1">
                <a:solidFill>
                  <a:schemeClr val="bg1"/>
                </a:solidFill>
              </a:rPr>
              <a:t>Utilitarianism: The Greatest Good for the Greatest Number</a:t>
            </a:r>
            <a:endParaRPr lang="en-US" altLang="en-US" sz="2800" b="1">
              <a:solidFill>
                <a:schemeClr val="bg1"/>
              </a:solidFill>
            </a:endParaRPr>
          </a:p>
          <a:p>
            <a:pPr lvl="1" eaLnBrk="1" hangingPunct="1">
              <a:spcBef>
                <a:spcPct val="50000"/>
              </a:spcBef>
              <a:buFontTx/>
              <a:buAutoNum type="arabicPeriod" startAt="3"/>
            </a:pPr>
            <a:r>
              <a:rPr lang="en-US" altLang="en-US" sz="2800" b="1">
                <a:solidFill>
                  <a:schemeClr val="bg1"/>
                </a:solidFill>
              </a:rPr>
              <a:t>Some Evaluative Perspectives</a:t>
            </a:r>
          </a:p>
          <a:p>
            <a:pPr lvl="2" eaLnBrk="1" hangingPunct="1">
              <a:spcBef>
                <a:spcPct val="50000"/>
              </a:spcBef>
              <a:buFontTx/>
              <a:buAutoNum type="alphaLcParenR" startAt="5"/>
            </a:pPr>
            <a:r>
              <a:rPr lang="en-US" altLang="en-US" b="1">
                <a:solidFill>
                  <a:schemeClr val="bg1"/>
                </a:solidFill>
              </a:rPr>
              <a:t>The Failure to Recognize That Some Actions Are Inherently Good, Regardless of the Outcomes They Produce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Veileast-Mortfield-Cancelli">
            <a:extLst>
              <a:ext uri="{FF2B5EF4-FFF2-40B4-BE49-F238E27FC236}">
                <a16:creationId xmlns:a16="http://schemas.microsoft.com/office/drawing/2014/main" id="{CF48C552-3B3A-2F43-8627-F885305EC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64" name="Rectangle 4">
            <a:extLst>
              <a:ext uri="{FF2B5EF4-FFF2-40B4-BE49-F238E27FC236}">
                <a16:creationId xmlns:a16="http://schemas.microsoft.com/office/drawing/2014/main" id="{4E88DC74-93A4-1C49-8F59-D78605078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III. Principle Ethics: Inherent Rights and Wrongs</a:t>
            </a:r>
            <a:endParaRPr lang="en-US" sz="5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412" name="Text Box 5">
            <a:extLst>
              <a:ext uri="{FF2B5EF4-FFF2-40B4-BE49-F238E27FC236}">
                <a16:creationId xmlns:a16="http://schemas.microsoft.com/office/drawing/2014/main" id="{53924A4E-6826-F947-9850-48AE5068B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14600"/>
            <a:ext cx="89154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3200" b="1" i="1">
                <a:solidFill>
                  <a:schemeClr val="bg1"/>
                </a:solidFill>
              </a:rPr>
              <a:t>Possible Supporting Biblical Passages (Exodus 20:1-17; Matthew 5-7)</a:t>
            </a:r>
            <a:endParaRPr lang="en-US" altLang="en-US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Veileast-Mortfield-Cancelli">
            <a:extLst>
              <a:ext uri="{FF2B5EF4-FFF2-40B4-BE49-F238E27FC236}">
                <a16:creationId xmlns:a16="http://schemas.microsoft.com/office/drawing/2014/main" id="{196B3622-D31B-4446-801B-C9B6CF950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4788" name="Rectangle 4">
            <a:extLst>
              <a:ext uri="{FF2B5EF4-FFF2-40B4-BE49-F238E27FC236}">
                <a16:creationId xmlns:a16="http://schemas.microsoft.com/office/drawing/2014/main" id="{90964C7C-F398-AB4A-A312-2AE549F40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III. Principle Ethics: Inherent Rights and Wrongs</a:t>
            </a:r>
            <a:endParaRPr lang="en-US" sz="5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8436" name="Text Box 5">
            <a:extLst>
              <a:ext uri="{FF2B5EF4-FFF2-40B4-BE49-F238E27FC236}">
                <a16:creationId xmlns:a16="http://schemas.microsoft.com/office/drawing/2014/main" id="{12CAA0AB-22A7-E44C-979A-0CDDDB188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14600"/>
            <a:ext cx="8915400" cy="2286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3200" b="1" i="1">
                <a:solidFill>
                  <a:schemeClr val="folHlink"/>
                </a:solidFill>
              </a:rPr>
              <a:t>Possible Supporting Biblical Passages (Exodus 20:1-17; Matthew 5-7)</a:t>
            </a:r>
            <a:endParaRPr lang="en-US" altLang="en-US" sz="3200" b="1">
              <a:solidFill>
                <a:schemeClr val="folHlink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3200" b="1">
                <a:solidFill>
                  <a:schemeClr val="bg1"/>
                </a:solidFill>
              </a:rPr>
              <a:t>Some moral actions are inherently right and wrong regardless of their context</a:t>
            </a:r>
            <a:endParaRPr lang="en-US" alt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Veileast-Mortfield-Cancelli">
            <a:extLst>
              <a:ext uri="{FF2B5EF4-FFF2-40B4-BE49-F238E27FC236}">
                <a16:creationId xmlns:a16="http://schemas.microsoft.com/office/drawing/2014/main" id="{9AE41A80-27D4-6E40-BEDE-05BB8854D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5812" name="Rectangle 4">
            <a:extLst>
              <a:ext uri="{FF2B5EF4-FFF2-40B4-BE49-F238E27FC236}">
                <a16:creationId xmlns:a16="http://schemas.microsoft.com/office/drawing/2014/main" id="{1ADDCA0B-3C73-DD4C-9D22-0F6B22C0B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III. Principle Ethics: Inherent Rights and Wrongs</a:t>
            </a:r>
            <a:endParaRPr lang="en-US" sz="5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9460" name="Text Box 5">
            <a:extLst>
              <a:ext uri="{FF2B5EF4-FFF2-40B4-BE49-F238E27FC236}">
                <a16:creationId xmlns:a16="http://schemas.microsoft.com/office/drawing/2014/main" id="{34BCB3FE-4315-6F4E-B316-453BEA474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14600"/>
            <a:ext cx="8915400" cy="3505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3200" b="1" i="1">
                <a:solidFill>
                  <a:schemeClr val="folHlink"/>
                </a:solidFill>
              </a:rPr>
              <a:t>Possible Supporting Biblical Passages (Exodus 20:1-17; Matthew 5-7)</a:t>
            </a:r>
            <a:endParaRPr lang="en-US" altLang="en-US" sz="3200" b="1">
              <a:solidFill>
                <a:schemeClr val="folHlink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3200" b="1">
                <a:solidFill>
                  <a:schemeClr val="folHlink"/>
                </a:solidFill>
              </a:rPr>
              <a:t>Some moral actions are inherently right and wrong regardless of their context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3200" b="1">
                <a:solidFill>
                  <a:schemeClr val="bg1"/>
                </a:solidFill>
              </a:rPr>
              <a:t>We are obligated to do what is right and refrain from what is wrong</a:t>
            </a:r>
            <a:endParaRPr lang="en-US" alt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>
            <a:extLst>
              <a:ext uri="{FF2B5EF4-FFF2-40B4-BE49-F238E27FC236}">
                <a16:creationId xmlns:a16="http://schemas.microsoft.com/office/drawing/2014/main" id="{77822324-3B28-4643-914D-58794ECC8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6836" name="Rectangle 4">
            <a:extLst>
              <a:ext uri="{FF2B5EF4-FFF2-40B4-BE49-F238E27FC236}">
                <a16:creationId xmlns:a16="http://schemas.microsoft.com/office/drawing/2014/main" id="{4641E0CA-3E96-A246-96E9-82A1B4217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III. Principle Ethics: Inherent Rights and Wrongs</a:t>
            </a:r>
            <a:endParaRPr lang="en-US" sz="5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0484" name="Text Box 5">
            <a:extLst>
              <a:ext uri="{FF2B5EF4-FFF2-40B4-BE49-F238E27FC236}">
                <a16:creationId xmlns:a16="http://schemas.microsoft.com/office/drawing/2014/main" id="{BBB677BF-63AC-8748-9540-5ABBA9769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9144000" cy="1647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 startAt="4"/>
            </a:pPr>
            <a:r>
              <a:rPr lang="en-US" altLang="en-US" sz="3200" b="1" i="1">
                <a:solidFill>
                  <a:schemeClr val="bg1"/>
                </a:solidFill>
              </a:rPr>
              <a:t>Some Evaluative Perspectives</a:t>
            </a:r>
            <a:endParaRPr lang="en-US" altLang="en-US" sz="3200" b="1">
              <a:solidFill>
                <a:schemeClr val="bg1"/>
              </a:solidFill>
            </a:endParaRP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b="1">
                <a:solidFill>
                  <a:schemeClr val="bg1"/>
                </a:solidFill>
              </a:rPr>
              <a:t>The Problem of Discerning the Truly Foundational Principle(s)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>
            <a:extLst>
              <a:ext uri="{FF2B5EF4-FFF2-40B4-BE49-F238E27FC236}">
                <a16:creationId xmlns:a16="http://schemas.microsoft.com/office/drawing/2014/main" id="{A26697CB-EB02-F247-9FD0-47FFE75E9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DCE41D2A-0B76-554E-B334-134044D9E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en-US" sz="3200">
              <a:solidFill>
                <a:schemeClr val="bg1"/>
              </a:solidFill>
            </a:endParaRPr>
          </a:p>
        </p:txBody>
      </p:sp>
      <p:sp>
        <p:nvSpPr>
          <p:cNvPr id="574474" name="Rectangle 10">
            <a:extLst>
              <a:ext uri="{FF2B5EF4-FFF2-40B4-BE49-F238E27FC236}">
                <a16:creationId xmlns:a16="http://schemas.microsoft.com/office/drawing/2014/main" id="{8E1B62B7-2F00-E64E-954B-3363F7E10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I. Introduction:</a:t>
            </a:r>
            <a:endParaRPr lang="en-US" sz="400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Veileast-Mortfield-Cancelli">
            <a:extLst>
              <a:ext uri="{FF2B5EF4-FFF2-40B4-BE49-F238E27FC236}">
                <a16:creationId xmlns:a16="http://schemas.microsoft.com/office/drawing/2014/main" id="{5145D65C-0CFB-094F-B2CA-025F0CB8B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7860" name="Rectangle 4">
            <a:extLst>
              <a:ext uri="{FF2B5EF4-FFF2-40B4-BE49-F238E27FC236}">
                <a16:creationId xmlns:a16="http://schemas.microsoft.com/office/drawing/2014/main" id="{291DCC0E-1C3D-254A-9626-B87690006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III. Principle Ethics: Inherent Rights and Wrongs</a:t>
            </a:r>
            <a:endParaRPr lang="en-US" sz="5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1508" name="Text Box 5">
            <a:extLst>
              <a:ext uri="{FF2B5EF4-FFF2-40B4-BE49-F238E27FC236}">
                <a16:creationId xmlns:a16="http://schemas.microsoft.com/office/drawing/2014/main" id="{1FF9BF2B-A655-514B-9F3B-89956CA95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9144000" cy="27162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 startAt="4"/>
            </a:pPr>
            <a:r>
              <a:rPr lang="en-US" altLang="en-US" sz="3200" b="1" i="1">
                <a:solidFill>
                  <a:schemeClr val="bg1"/>
                </a:solidFill>
              </a:rPr>
              <a:t>Some Evaluative Perspectives</a:t>
            </a:r>
            <a:endParaRPr lang="en-US" altLang="en-US" sz="3200" b="1">
              <a:solidFill>
                <a:schemeClr val="bg1"/>
              </a:solidFill>
            </a:endParaRP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b="1">
                <a:solidFill>
                  <a:schemeClr val="folHlink"/>
                </a:solidFill>
              </a:rPr>
              <a:t>The Problem of Discerning the Truly Foundational Principle(s)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b="1">
                <a:solidFill>
                  <a:schemeClr val="bg1"/>
                </a:solidFill>
              </a:rPr>
              <a:t>The Tendency to Secularize and Depersonalize Ethical Principles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Veileast-Mortfield-Cancelli">
            <a:extLst>
              <a:ext uri="{FF2B5EF4-FFF2-40B4-BE49-F238E27FC236}">
                <a16:creationId xmlns:a16="http://schemas.microsoft.com/office/drawing/2014/main" id="{30248589-C2CB-9D4B-8463-571FDB1D9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8884" name="Rectangle 4">
            <a:extLst>
              <a:ext uri="{FF2B5EF4-FFF2-40B4-BE49-F238E27FC236}">
                <a16:creationId xmlns:a16="http://schemas.microsoft.com/office/drawing/2014/main" id="{50132419-7844-9341-B1D2-3E28E63D3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III. Principle Ethics: Inherent Rights and Wrongs</a:t>
            </a:r>
            <a:endParaRPr lang="en-US" sz="5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2532" name="Text Box 5">
            <a:extLst>
              <a:ext uri="{FF2B5EF4-FFF2-40B4-BE49-F238E27FC236}">
                <a16:creationId xmlns:a16="http://schemas.microsoft.com/office/drawing/2014/main" id="{99C08938-38A3-2347-8E3B-48AEB68F8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9144000" cy="3784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 startAt="4"/>
            </a:pPr>
            <a:r>
              <a:rPr lang="en-US" altLang="en-US" sz="3200" b="1" i="1">
                <a:solidFill>
                  <a:schemeClr val="bg1"/>
                </a:solidFill>
              </a:rPr>
              <a:t>Some Evaluative Perspectives</a:t>
            </a:r>
            <a:endParaRPr lang="en-US" altLang="en-US" sz="3200" b="1">
              <a:solidFill>
                <a:schemeClr val="bg1"/>
              </a:solidFill>
            </a:endParaRP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b="1">
                <a:solidFill>
                  <a:schemeClr val="folHlink"/>
                </a:solidFill>
              </a:rPr>
              <a:t>The Problem of Discerning the Truly Foundational Principle(s)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b="1">
                <a:solidFill>
                  <a:schemeClr val="folHlink"/>
                </a:solidFill>
              </a:rPr>
              <a:t>The Tendency to Secularize and Depersonalize Ethical Principles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b="1">
                <a:solidFill>
                  <a:schemeClr val="bg1"/>
                </a:solidFill>
              </a:rPr>
              <a:t>The Need for God to Relationally Empower Ethical Principles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Veileast-Mortfield-Cancelli">
            <a:extLst>
              <a:ext uri="{FF2B5EF4-FFF2-40B4-BE49-F238E27FC236}">
                <a16:creationId xmlns:a16="http://schemas.microsoft.com/office/drawing/2014/main" id="{F6850720-DDDD-0E4F-B9AA-187E4D4A5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9908" name="Rectangle 4">
            <a:extLst>
              <a:ext uri="{FF2B5EF4-FFF2-40B4-BE49-F238E27FC236}">
                <a16:creationId xmlns:a16="http://schemas.microsoft.com/office/drawing/2014/main" id="{E6683449-C8DE-2E40-B512-99BF2F1F4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III. Principle Ethics: Inherent Rights and Wrongs</a:t>
            </a:r>
            <a:endParaRPr lang="en-US" sz="5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3556" name="Text Box 5">
            <a:extLst>
              <a:ext uri="{FF2B5EF4-FFF2-40B4-BE49-F238E27FC236}">
                <a16:creationId xmlns:a16="http://schemas.microsoft.com/office/drawing/2014/main" id="{C4E398F2-8F55-1748-98F7-148FBEF21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9144000" cy="1647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 startAt="4"/>
            </a:pPr>
            <a:r>
              <a:rPr lang="en-US" altLang="en-US" sz="3200" b="1" i="1">
                <a:solidFill>
                  <a:schemeClr val="bg1"/>
                </a:solidFill>
              </a:rPr>
              <a:t>Some Evaluative Perspectives</a:t>
            </a:r>
            <a:endParaRPr lang="en-US" altLang="en-US" sz="3200" b="1">
              <a:solidFill>
                <a:schemeClr val="bg1"/>
              </a:solidFill>
            </a:endParaRPr>
          </a:p>
          <a:p>
            <a:pPr lvl="1" eaLnBrk="1" hangingPunct="1">
              <a:spcBef>
                <a:spcPct val="50000"/>
              </a:spcBef>
              <a:buFontTx/>
              <a:buAutoNum type="arabicPeriod" startAt="4"/>
            </a:pPr>
            <a:r>
              <a:rPr lang="en-US" altLang="en-US" sz="2800" b="1">
                <a:solidFill>
                  <a:schemeClr val="bg1"/>
                </a:solidFill>
              </a:rPr>
              <a:t>The Crucial Role of Character and Virtue in the Wise and Good Application of Ethical Norms</a:t>
            </a:r>
            <a:endParaRPr lang="en-US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Veileast-Mortfield-Cancelli">
            <a:extLst>
              <a:ext uri="{FF2B5EF4-FFF2-40B4-BE49-F238E27FC236}">
                <a16:creationId xmlns:a16="http://schemas.microsoft.com/office/drawing/2014/main" id="{D3C7DECC-F874-0E49-8F82-A79FD50BD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0932" name="Rectangle 4">
            <a:extLst>
              <a:ext uri="{FF2B5EF4-FFF2-40B4-BE49-F238E27FC236}">
                <a16:creationId xmlns:a16="http://schemas.microsoft.com/office/drawing/2014/main" id="{648FF27D-0577-8444-9087-2A656D97E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III. Principle Ethics: Inherent Rights and Wrongs</a:t>
            </a:r>
            <a:endParaRPr lang="en-US" sz="5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4580" name="Text Box 5">
            <a:extLst>
              <a:ext uri="{FF2B5EF4-FFF2-40B4-BE49-F238E27FC236}">
                <a16:creationId xmlns:a16="http://schemas.microsoft.com/office/drawing/2014/main" id="{5D901225-7CE1-4042-9E0B-0BB36C359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9144000" cy="27162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 startAt="4"/>
            </a:pPr>
            <a:r>
              <a:rPr lang="en-US" altLang="en-US" sz="3200" b="1" i="1">
                <a:solidFill>
                  <a:schemeClr val="bg1"/>
                </a:solidFill>
              </a:rPr>
              <a:t>Some Evaluative Perspectives</a:t>
            </a:r>
            <a:endParaRPr lang="en-US" altLang="en-US" sz="3200" b="1">
              <a:solidFill>
                <a:schemeClr val="bg1"/>
              </a:solidFill>
            </a:endParaRPr>
          </a:p>
          <a:p>
            <a:pPr lvl="1" eaLnBrk="1" hangingPunct="1">
              <a:spcBef>
                <a:spcPct val="50000"/>
              </a:spcBef>
              <a:buFontTx/>
              <a:buAutoNum type="arabicPeriod" startAt="4"/>
            </a:pPr>
            <a:r>
              <a:rPr lang="en-US" altLang="en-US" sz="2800" b="1">
                <a:solidFill>
                  <a:schemeClr val="folHlink"/>
                </a:solidFill>
              </a:rPr>
              <a:t>The Crucial Role of Character and Virtue in the Wise and Good Application of Ethical Norms</a:t>
            </a:r>
            <a:endParaRPr lang="en-US" altLang="en-US" sz="2800">
              <a:solidFill>
                <a:schemeClr val="folHlink"/>
              </a:solidFill>
            </a:endParaRPr>
          </a:p>
          <a:p>
            <a:pPr lvl="1" eaLnBrk="1" hangingPunct="1">
              <a:spcBef>
                <a:spcPct val="50000"/>
              </a:spcBef>
              <a:buFontTx/>
              <a:buAutoNum type="arabicPeriod" startAt="4"/>
            </a:pPr>
            <a:r>
              <a:rPr lang="en-US" altLang="en-US" sz="2800" b="1">
                <a:solidFill>
                  <a:schemeClr val="bg1"/>
                </a:solidFill>
              </a:rPr>
              <a:t>The Problem of Competing Norms in the Context of Complex Ethical Choices</a:t>
            </a:r>
            <a:endParaRPr lang="en-US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>
            <a:extLst>
              <a:ext uri="{FF2B5EF4-FFF2-40B4-BE49-F238E27FC236}">
                <a16:creationId xmlns:a16="http://schemas.microsoft.com/office/drawing/2014/main" id="{FCC95C34-90F7-A347-8723-02E073581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29" name="Rectangle 9">
            <a:extLst>
              <a:ext uri="{FF2B5EF4-FFF2-40B4-BE49-F238E27FC236}">
                <a16:creationId xmlns:a16="http://schemas.microsoft.com/office/drawing/2014/main" id="{C8CF43CE-2041-C549-A7BC-456B29112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IV. Conclusion :</a:t>
            </a:r>
            <a:b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 Incompleteness and Inadequacy of Consequentialist and Principle Ethics</a:t>
            </a:r>
            <a:r>
              <a:rPr lang="en-US" sz="440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287026"/>
            <a:ext cx="9144000" cy="57097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Worldview link at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35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8E9B2269-2B1B-A84B-B4F5-3168A8483C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h-TH" altLang="en-US"/>
          </a:p>
        </p:txBody>
      </p:sp>
      <p:pic>
        <p:nvPicPr>
          <p:cNvPr id="4099" name="Picture 5" descr="Veileast-Mortfield-Cancelli">
            <a:extLst>
              <a:ext uri="{FF2B5EF4-FFF2-40B4-BE49-F238E27FC236}">
                <a16:creationId xmlns:a16="http://schemas.microsoft.com/office/drawing/2014/main" id="{01AB722E-4987-5444-80F9-864A64A2C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3782" name="Rectangle 6">
            <a:extLst>
              <a:ext uri="{FF2B5EF4-FFF2-40B4-BE49-F238E27FC236}">
                <a16:creationId xmlns:a16="http://schemas.microsoft.com/office/drawing/2014/main" id="{194594C5-49CD-F647-AB5A-4E9C0876C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" y="152400"/>
            <a:ext cx="9144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II. Consequentialist Ethics: Beginning with the End in Mind</a:t>
            </a:r>
            <a:endParaRPr lang="en-US" sz="5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101" name="Text Box 7">
            <a:extLst>
              <a:ext uri="{FF2B5EF4-FFF2-40B4-BE49-F238E27FC236}">
                <a16:creationId xmlns:a16="http://schemas.microsoft.com/office/drawing/2014/main" id="{737F81E6-3138-9E4A-AACA-FED548FFF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9144000" cy="21542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3200" b="1" i="1">
                <a:solidFill>
                  <a:schemeClr val="bg1"/>
                </a:solidFill>
              </a:rPr>
              <a:t>Ethical Egoism: Do what is best for yourself.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fr-FR" altLang="en-US" sz="2800" b="1">
                <a:solidFill>
                  <a:schemeClr val="bg1"/>
                </a:solidFill>
              </a:rPr>
              <a:t>Possible Supporting Biblical Passages    (Deuteronomy 27-30):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Veileast-Mortfield-Cancelli">
            <a:extLst>
              <a:ext uri="{FF2B5EF4-FFF2-40B4-BE49-F238E27FC236}">
                <a16:creationId xmlns:a16="http://schemas.microsoft.com/office/drawing/2014/main" id="{EAED7048-6A72-F04B-85FB-AEC179BF9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1476" name="Rectangle 4">
            <a:extLst>
              <a:ext uri="{FF2B5EF4-FFF2-40B4-BE49-F238E27FC236}">
                <a16:creationId xmlns:a16="http://schemas.microsoft.com/office/drawing/2014/main" id="{7F085BA9-4617-FD4E-8CCE-451A1041D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II. Consequentialist Ethics: Beginning with the End in Mind</a:t>
            </a:r>
            <a:endParaRPr lang="en-US" sz="5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124" name="Text Box 5">
            <a:extLst>
              <a:ext uri="{FF2B5EF4-FFF2-40B4-BE49-F238E27FC236}">
                <a16:creationId xmlns:a16="http://schemas.microsoft.com/office/drawing/2014/main" id="{2246443C-7C43-B841-A54D-4156D7D1E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9144000" cy="3724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3200" b="1" i="1">
                <a:solidFill>
                  <a:schemeClr val="bg1"/>
                </a:solidFill>
              </a:rPr>
              <a:t>Ethical Egoism: Do what is best for yourself.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fr-FR" altLang="en-US" sz="2800" b="1">
                <a:solidFill>
                  <a:schemeClr val="folHlink"/>
                </a:solidFill>
              </a:rPr>
              <a:t>Possible Supporting Biblical Passages    (Deuteronomy 27-30):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b="1">
                <a:solidFill>
                  <a:schemeClr val="bg1"/>
                </a:solidFill>
              </a:rPr>
              <a:t>Some Evaluative Perspectives</a:t>
            </a:r>
          </a:p>
          <a:p>
            <a:pPr lvl="2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b="1">
                <a:solidFill>
                  <a:schemeClr val="bg1"/>
                </a:solidFill>
              </a:rPr>
              <a:t>The “Problem” of Altruistic Acts and the Biblical Call to Selfless Love</a:t>
            </a:r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Veileast-Mortfield-Cancelli">
            <a:extLst>
              <a:ext uri="{FF2B5EF4-FFF2-40B4-BE49-F238E27FC236}">
                <a16:creationId xmlns:a16="http://schemas.microsoft.com/office/drawing/2014/main" id="{D684407F-E93A-AB4F-985B-397E34F2B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24" name="Rectangle 4">
            <a:extLst>
              <a:ext uri="{FF2B5EF4-FFF2-40B4-BE49-F238E27FC236}">
                <a16:creationId xmlns:a16="http://schemas.microsoft.com/office/drawing/2014/main" id="{CF5AF8FA-DF84-7240-A048-89E87E55F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II. Consequentialist Ethics: Beginning with the End in Mind</a:t>
            </a:r>
            <a:endParaRPr lang="en-US" sz="5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Text Box 5">
            <a:extLst>
              <a:ext uri="{FF2B5EF4-FFF2-40B4-BE49-F238E27FC236}">
                <a16:creationId xmlns:a16="http://schemas.microsoft.com/office/drawing/2014/main" id="{E915E9BA-C183-8947-84FF-2AADA4BE2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9144000" cy="42783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3200" b="1" i="1">
                <a:solidFill>
                  <a:schemeClr val="bg1"/>
                </a:solidFill>
              </a:rPr>
              <a:t>Ethical Egoism: Do what is best for yourself.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fr-FR" altLang="en-US" sz="2800" b="1">
                <a:solidFill>
                  <a:schemeClr val="folHlink"/>
                </a:solidFill>
              </a:rPr>
              <a:t>Possible Supporting Biblical Passages    (Deuteronomy 27-30):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b="1">
                <a:solidFill>
                  <a:schemeClr val="bg1"/>
                </a:solidFill>
              </a:rPr>
              <a:t>Some Evaluative Perspectives</a:t>
            </a:r>
          </a:p>
          <a:p>
            <a:pPr lvl="2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b="1">
                <a:solidFill>
                  <a:schemeClr val="folHlink"/>
                </a:solidFill>
              </a:rPr>
              <a:t>The “Problem” of Altruistic Acts and the Biblical Call to Selfless Love</a:t>
            </a:r>
          </a:p>
          <a:p>
            <a:pPr lvl="2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b="1">
                <a:solidFill>
                  <a:schemeClr val="bg1"/>
                </a:solidFill>
              </a:rPr>
              <a:t>Conflicts of Interest</a:t>
            </a:r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>
            <a:extLst>
              <a:ext uri="{FF2B5EF4-FFF2-40B4-BE49-F238E27FC236}">
                <a16:creationId xmlns:a16="http://schemas.microsoft.com/office/drawing/2014/main" id="{EA31D1B1-E085-3249-BDEA-3A12AB15E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2500" name="Rectangle 4">
            <a:extLst>
              <a:ext uri="{FF2B5EF4-FFF2-40B4-BE49-F238E27FC236}">
                <a16:creationId xmlns:a16="http://schemas.microsoft.com/office/drawing/2014/main" id="{3289E213-672F-8F4F-B860-E5D3972CC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II. Consequentialist Ethics: Beginning with the End in Mind</a:t>
            </a:r>
            <a:endParaRPr lang="en-US" sz="5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172" name="Text Box 5">
            <a:extLst>
              <a:ext uri="{FF2B5EF4-FFF2-40B4-BE49-F238E27FC236}">
                <a16:creationId xmlns:a16="http://schemas.microsoft.com/office/drawing/2014/main" id="{004AD8DE-1EBD-3D45-AB3B-DCBBAD384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9144000" cy="26463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3200" b="1" i="1">
                <a:solidFill>
                  <a:schemeClr val="bg1"/>
                </a:solidFill>
              </a:rPr>
              <a:t>Ethical Egoism: Do what is best for yourself.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 startAt="2"/>
            </a:pPr>
            <a:r>
              <a:rPr lang="en-US" altLang="en-US" sz="2800" b="1">
                <a:solidFill>
                  <a:schemeClr val="bg1"/>
                </a:solidFill>
              </a:rPr>
              <a:t>Some Evaluative Perspectives</a:t>
            </a:r>
          </a:p>
          <a:p>
            <a:pPr lvl="2" eaLnBrk="1" hangingPunct="1">
              <a:spcBef>
                <a:spcPct val="50000"/>
              </a:spcBef>
              <a:buFontTx/>
              <a:buAutoNum type="alphaLcParenR" startAt="3"/>
            </a:pPr>
            <a:r>
              <a:rPr lang="en-US" altLang="en-US" b="1">
                <a:solidFill>
                  <a:schemeClr val="bg1"/>
                </a:solidFill>
              </a:rPr>
              <a:t>Potential Justification and Encouragement of Selfishness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>
            <a:extLst>
              <a:ext uri="{FF2B5EF4-FFF2-40B4-BE49-F238E27FC236}">
                <a16:creationId xmlns:a16="http://schemas.microsoft.com/office/drawing/2014/main" id="{7D529742-97AE-A646-AEB6-A6DE87005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5572" name="Rectangle 4">
            <a:extLst>
              <a:ext uri="{FF2B5EF4-FFF2-40B4-BE49-F238E27FC236}">
                <a16:creationId xmlns:a16="http://schemas.microsoft.com/office/drawing/2014/main" id="{DF2BB28C-B5C2-CF44-B4DF-2F5DCE2CC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II. Consequentialist Ethics: Beginning with the End in Mind</a:t>
            </a:r>
            <a:endParaRPr lang="en-US" sz="5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196" name="Text Box 5">
            <a:extLst>
              <a:ext uri="{FF2B5EF4-FFF2-40B4-BE49-F238E27FC236}">
                <a16:creationId xmlns:a16="http://schemas.microsoft.com/office/drawing/2014/main" id="{5799CE09-B21F-C644-AA39-D274E20C8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9144000" cy="35702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3200" b="1" i="1">
                <a:solidFill>
                  <a:schemeClr val="bg1"/>
                </a:solidFill>
              </a:rPr>
              <a:t>Ethical Egoism: Do what is best for yourself.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 startAt="2"/>
            </a:pPr>
            <a:r>
              <a:rPr lang="en-US" altLang="en-US" sz="2800" b="1">
                <a:solidFill>
                  <a:schemeClr val="bg1"/>
                </a:solidFill>
              </a:rPr>
              <a:t>Some Evaluative Perspectives</a:t>
            </a:r>
          </a:p>
          <a:p>
            <a:pPr lvl="2" eaLnBrk="1" hangingPunct="1">
              <a:spcBef>
                <a:spcPct val="50000"/>
              </a:spcBef>
              <a:buFontTx/>
              <a:buAutoNum type="alphaLcParenR" startAt="3"/>
            </a:pPr>
            <a:r>
              <a:rPr lang="en-US" altLang="en-US" b="1">
                <a:solidFill>
                  <a:schemeClr val="folHlink"/>
                </a:solidFill>
              </a:rPr>
              <a:t>Potential Justification and Encouragement of Selfishness</a:t>
            </a:r>
          </a:p>
          <a:p>
            <a:pPr lvl="2" eaLnBrk="1" hangingPunct="1">
              <a:spcBef>
                <a:spcPct val="50000"/>
              </a:spcBef>
              <a:buFontTx/>
              <a:buAutoNum type="alphaLcParenR" startAt="3"/>
            </a:pPr>
            <a:r>
              <a:rPr lang="en-US" altLang="en-US" b="1">
                <a:solidFill>
                  <a:schemeClr val="bg1"/>
                </a:solidFill>
              </a:rPr>
              <a:t>Failure to Appreciate the Important Cooperative and Interdependent Aspects of Human Life</a:t>
            </a:r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Veileast-Mortfield-Cancelli">
            <a:extLst>
              <a:ext uri="{FF2B5EF4-FFF2-40B4-BE49-F238E27FC236}">
                <a16:creationId xmlns:a16="http://schemas.microsoft.com/office/drawing/2014/main" id="{58FDF3D9-B50D-E244-AA73-F20CC93E1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4548" name="Rectangle 4">
            <a:extLst>
              <a:ext uri="{FF2B5EF4-FFF2-40B4-BE49-F238E27FC236}">
                <a16:creationId xmlns:a16="http://schemas.microsoft.com/office/drawing/2014/main" id="{A8DD1DB5-B0A8-C14E-803B-42B4A3007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II. Consequentialist Ethics: Beginning with the End in Mind</a:t>
            </a:r>
            <a:endParaRPr lang="en-US" sz="5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220" name="Text Box 5">
            <a:extLst>
              <a:ext uri="{FF2B5EF4-FFF2-40B4-BE49-F238E27FC236}">
                <a16:creationId xmlns:a16="http://schemas.microsoft.com/office/drawing/2014/main" id="{17C64808-BF5F-6E43-826E-27C8BA7A4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14600"/>
            <a:ext cx="8991600" cy="21351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 startAt="2"/>
            </a:pPr>
            <a:r>
              <a:rPr lang="en-US" altLang="en-US" sz="3200" b="1" i="1">
                <a:solidFill>
                  <a:schemeClr val="bg1"/>
                </a:solidFill>
              </a:rPr>
              <a:t>Utilitarianism: The Greatest Good for the Greatest Number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b="1">
                <a:solidFill>
                  <a:schemeClr val="bg1"/>
                </a:solidFill>
              </a:rPr>
              <a:t>A Possible Supporting Biblical Passage (Hebrews 12:2)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Veileast-Mortfield-Cancelli">
            <a:extLst>
              <a:ext uri="{FF2B5EF4-FFF2-40B4-BE49-F238E27FC236}">
                <a16:creationId xmlns:a16="http://schemas.microsoft.com/office/drawing/2014/main" id="{C9E010CE-EBF0-C34F-824C-62FD23BA0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6596" name="Rectangle 4">
            <a:extLst>
              <a:ext uri="{FF2B5EF4-FFF2-40B4-BE49-F238E27FC236}">
                <a16:creationId xmlns:a16="http://schemas.microsoft.com/office/drawing/2014/main" id="{29F759E2-25C5-754E-9B26-EB6AADEA2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5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II. Consequentialist Ethics: Beginning with the End in Mind</a:t>
            </a:r>
            <a:endParaRPr lang="en-US" sz="5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244" name="Text Box 5">
            <a:extLst>
              <a:ext uri="{FF2B5EF4-FFF2-40B4-BE49-F238E27FC236}">
                <a16:creationId xmlns:a16="http://schemas.microsoft.com/office/drawing/2014/main" id="{3631566B-204E-CF44-8BFE-62D81DD6F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14600"/>
            <a:ext cx="8915400" cy="3324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 startAt="2"/>
            </a:pPr>
            <a:r>
              <a:rPr lang="en-US" altLang="en-US" sz="3200" b="1" i="1">
                <a:solidFill>
                  <a:schemeClr val="bg1"/>
                </a:solidFill>
              </a:rPr>
              <a:t>Utilitarianism: The Greatest Good for the Greatest Number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b="1">
                <a:solidFill>
                  <a:schemeClr val="folHlink"/>
                </a:solidFill>
              </a:rPr>
              <a:t>A Possible Supporting Biblical Passage (Hebrews 12:2)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b="1">
                <a:solidFill>
                  <a:schemeClr val="bg1"/>
                </a:solidFill>
              </a:rPr>
              <a:t>Two Main Types</a:t>
            </a:r>
          </a:p>
          <a:p>
            <a:pPr lvl="2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b="1">
                <a:solidFill>
                  <a:schemeClr val="bg1"/>
                </a:solidFill>
              </a:rPr>
              <a:t>Act Utilitarianism</a:t>
            </a:r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8217</TotalTime>
  <Words>854</Words>
  <Application>Microsoft Macintosh PowerPoint</Application>
  <PresentationFormat>On-screen Show (4:3)</PresentationFormat>
  <Paragraphs>97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Default Design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Worldview link at BibleStudyDownloads.org</vt:lpstr>
    </vt:vector>
  </TitlesOfParts>
  <Company>Winkler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Fullness of Time</dc:title>
  <dc:creator>George Winkler</dc:creator>
  <cp:lastModifiedBy>Rick Griffith</cp:lastModifiedBy>
  <cp:revision>374</cp:revision>
  <dcterms:created xsi:type="dcterms:W3CDTF">2008-04-22T20:27:24Z</dcterms:created>
  <dcterms:modified xsi:type="dcterms:W3CDTF">2023-02-18T09:41:30Z</dcterms:modified>
</cp:coreProperties>
</file>